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9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26" autoAdjust="0"/>
    <p:restoredTop sz="94660"/>
  </p:normalViewPr>
  <p:slideViewPr>
    <p:cSldViewPr>
      <p:cViewPr varScale="1">
        <p:scale>
          <a:sx n="69" d="100"/>
          <a:sy n="69" d="100"/>
        </p:scale>
        <p:origin x="-144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rgbClr val="0079C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2"/>
          <p:cNvSpPr>
            <a:spLocks/>
          </p:cNvSpPr>
          <p:nvPr/>
        </p:nvSpPr>
        <p:spPr bwMode="auto">
          <a:xfrm>
            <a:off x="0" y="0"/>
            <a:ext cx="9159875" cy="24003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368"/>
              </a:cxn>
              <a:cxn ang="0">
                <a:pos x="1008" y="1368"/>
              </a:cxn>
              <a:cxn ang="0">
                <a:pos x="1152" y="1512"/>
              </a:cxn>
              <a:cxn ang="0">
                <a:pos x="1296" y="1368"/>
              </a:cxn>
              <a:cxn ang="0">
                <a:pos x="5760" y="1368"/>
              </a:cxn>
              <a:cxn ang="0">
                <a:pos x="5760" y="0"/>
              </a:cxn>
              <a:cxn ang="0">
                <a:pos x="0" y="0"/>
              </a:cxn>
            </a:cxnLst>
            <a:rect l="0" t="0" r="r" b="b"/>
            <a:pathLst>
              <a:path w="5760" h="1512">
                <a:moveTo>
                  <a:pt x="0" y="0"/>
                </a:moveTo>
                <a:lnTo>
                  <a:pt x="0" y="1368"/>
                </a:lnTo>
                <a:lnTo>
                  <a:pt x="1008" y="1368"/>
                </a:lnTo>
                <a:lnTo>
                  <a:pt x="1152" y="1512"/>
                </a:lnTo>
                <a:lnTo>
                  <a:pt x="1296" y="1368"/>
                </a:lnTo>
                <a:lnTo>
                  <a:pt x="5760" y="1368"/>
                </a:lnTo>
                <a:lnTo>
                  <a:pt x="576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Line 5"/>
          <p:cNvSpPr>
            <a:spLocks noChangeShapeType="1"/>
          </p:cNvSpPr>
          <p:nvPr/>
        </p:nvSpPr>
        <p:spPr bwMode="auto">
          <a:xfrm flipH="1" flipV="1">
            <a:off x="685800" y="2971800"/>
            <a:ext cx="457200" cy="3429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Line 6"/>
          <p:cNvSpPr>
            <a:spLocks noChangeShapeType="1"/>
          </p:cNvSpPr>
          <p:nvPr/>
        </p:nvSpPr>
        <p:spPr bwMode="auto">
          <a:xfrm>
            <a:off x="2400300" y="4343400"/>
            <a:ext cx="457200" cy="3429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7" name="Line 7"/>
          <p:cNvSpPr>
            <a:spLocks noChangeShapeType="1"/>
          </p:cNvSpPr>
          <p:nvPr/>
        </p:nvSpPr>
        <p:spPr bwMode="auto">
          <a:xfrm flipH="1">
            <a:off x="685800" y="4343400"/>
            <a:ext cx="457200" cy="3429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8" name="Line 8"/>
          <p:cNvSpPr>
            <a:spLocks noChangeShapeType="1"/>
          </p:cNvSpPr>
          <p:nvPr/>
        </p:nvSpPr>
        <p:spPr bwMode="auto">
          <a:xfrm flipV="1">
            <a:off x="2400300" y="2971800"/>
            <a:ext cx="457200" cy="3429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1028700" y="3216275"/>
            <a:ext cx="1439863" cy="12414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lIns="18000" tIns="10800" rIns="18000" bIns="10800">
            <a:spAutoFit/>
          </a:bodyPr>
          <a:lstStyle/>
          <a:p>
            <a:pPr>
              <a:defRPr/>
            </a:pPr>
            <a:r>
              <a:rPr lang="en-GB" sz="1000">
                <a:solidFill>
                  <a:srgbClr val="000000"/>
                </a:solidFill>
              </a:rPr>
              <a:t>Place your chosen image here. The four corners must just cover the arrow tips. For covers, the three pictures should be the same size and in a straight line.   </a:t>
            </a:r>
            <a:endParaRPr lang="en-GB" sz="2800">
              <a:solidFill>
                <a:srgbClr val="000000"/>
              </a:solidFill>
            </a:endParaRPr>
          </a:p>
        </p:txBody>
      </p:sp>
      <p:pic>
        <p:nvPicPr>
          <p:cNvPr id="10" name="Picture 10" descr="National_Grid_logo_blu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0375" y="342900"/>
            <a:ext cx="1830388" cy="376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63875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593725" y="1279525"/>
            <a:ext cx="8043863" cy="639763"/>
          </a:xfrm>
        </p:spPr>
        <p:txBody>
          <a:bodyPr anchor="ctr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63876" name="Rectangle 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571500" y="5164138"/>
            <a:ext cx="8043863" cy="503237"/>
          </a:xfrm>
        </p:spPr>
        <p:txBody>
          <a:bodyPr/>
          <a:lstStyle>
            <a:lvl1pPr marL="0" indent="0">
              <a:spcBef>
                <a:spcPct val="20000"/>
              </a:spcBef>
              <a:spcAft>
                <a:spcPct val="0"/>
              </a:spcAft>
              <a:buFont typeface="Wingdings" pitchFamily="2" charset="2"/>
              <a:buNone/>
              <a:defRPr sz="2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1" name="Rectangle 11"/>
          <p:cNvSpPr>
            <a:spLocks noGrp="1" noChangeArrowheads="1"/>
          </p:cNvSpPr>
          <p:nvPr>
            <p:ph type="ftr" sz="quarter" idx="10"/>
          </p:nvPr>
        </p:nvSpPr>
        <p:spPr>
          <a:xfrm>
            <a:off x="611188" y="6237288"/>
            <a:ext cx="2895600" cy="47625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V5</a:t>
            </a:r>
          </a:p>
        </p:txBody>
      </p:sp>
    </p:spTree>
    <p:extLst>
      <p:ext uri="{BB962C8B-B14F-4D97-AF65-F5344CB8AC3E}">
        <p14:creationId xmlns:p14="http://schemas.microsoft.com/office/powerpoint/2010/main" val="11890783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V5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  <a:p>
            <a:pPr>
              <a:defRPr/>
            </a:pPr>
            <a:fld id="{0CD6E954-DBA0-424E-905E-C51FA1B2F0C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86219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4325" y="762000"/>
            <a:ext cx="2022475" cy="53721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3725" y="762000"/>
            <a:ext cx="5918200" cy="53721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V5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  <a:p>
            <a:pPr>
              <a:defRPr/>
            </a:pPr>
            <a:fld id="{F3800A08-C6DB-4F5D-8240-887F8D00136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49894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3725" y="762000"/>
            <a:ext cx="6149975" cy="51911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593725" y="1485900"/>
            <a:ext cx="8089900" cy="4648200"/>
          </a:xfrm>
        </p:spPr>
        <p:txBody>
          <a:bodyPr/>
          <a:lstStyle/>
          <a:p>
            <a:pPr lvl="0"/>
            <a:endParaRPr lang="en-GB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 V5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81800" y="6381750"/>
            <a:ext cx="2133600" cy="3619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1F81C9-0263-4CB2-8498-714BE0FEF51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5875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3725" y="762000"/>
            <a:ext cx="8093075" cy="51911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93725" y="1485900"/>
            <a:ext cx="3968750" cy="464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714875" y="1485900"/>
            <a:ext cx="3968750" cy="2247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714875" y="3886200"/>
            <a:ext cx="3968750" cy="2247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5776AA-64AE-435F-BB77-837CFC2620CF}" type="datetime1">
              <a:rPr lang="en-US">
                <a:solidFill>
                  <a:srgbClr val="000000"/>
                </a:solidFill>
              </a:rPr>
              <a:pPr>
                <a:defRPr/>
              </a:pPr>
              <a:t>12/8/2016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B547C8-9D96-4D5C-B70C-7929358764F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82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V5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  <a:p>
            <a:pPr>
              <a:defRPr/>
            </a:pPr>
            <a:fld id="{2B60A224-95B3-4520-A0B9-98A435F925D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73683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V5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  <a:p>
            <a:pPr>
              <a:defRPr/>
            </a:pPr>
            <a:fld id="{6FDFEED1-3688-46DA-A9B3-0211D50E94C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72217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3725" y="1485900"/>
            <a:ext cx="396875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14875" y="1485900"/>
            <a:ext cx="396875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V5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  <a:p>
            <a:pPr>
              <a:defRPr/>
            </a:pPr>
            <a:fld id="{B497E20F-0F8B-4732-B52F-333DE4F8637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71498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V5</a:t>
            </a:r>
          </a:p>
        </p:txBody>
      </p:sp>
      <p:sp>
        <p:nvSpPr>
          <p:cNvPr id="9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  <a:p>
            <a:pPr>
              <a:defRPr/>
            </a:pPr>
            <a:fld id="{22E9D35B-A799-4E44-9B83-B900391CBF3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28269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V5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  <a:p>
            <a:pPr>
              <a:defRPr/>
            </a:pPr>
            <a:fld id="{D281D911-8899-440F-9380-9AC13483A76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25126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V5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  <a:p>
            <a:pPr>
              <a:defRPr/>
            </a:pPr>
            <a:fld id="{DA79FC0E-E959-497C-BFD9-438A18F1CF8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49728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V5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  <a:p>
            <a:pPr>
              <a:defRPr/>
            </a:pPr>
            <a:fld id="{49028753-B27C-4806-B6A8-88AC48D72DD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82058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V5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  <a:p>
            <a:pPr>
              <a:defRPr/>
            </a:pPr>
            <a:fld id="{80B42081-D612-417A-B1A0-0D35415CF75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12123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w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2850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067175" y="6237288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pitchFamily="48" charset="-128"/>
              </a:defRPr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62851" name="Rectangle 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3850" y="6237288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pitchFamily="48" charset="-128"/>
              </a:defRPr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V5</a:t>
            </a:r>
          </a:p>
        </p:txBody>
      </p:sp>
      <p:sp>
        <p:nvSpPr>
          <p:cNvPr id="462852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37288"/>
            <a:ext cx="2133600" cy="50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pitchFamily="48" charset="-128"/>
              </a:defRPr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  <a:p>
            <a:pPr>
              <a:defRPr/>
            </a:pPr>
            <a:fld id="{7A3C15DE-5C4A-4DB2-9767-4FA842B36F0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700088" y="1382713"/>
            <a:ext cx="7999412" cy="1587"/>
          </a:xfrm>
          <a:prstGeom prst="line">
            <a:avLst/>
          </a:prstGeom>
          <a:ln w="19050" cap="flat" cmpd="sng" algn="ctr">
            <a:solidFill>
              <a:srgbClr val="2478C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30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593725" y="762000"/>
            <a:ext cx="809307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93725" y="1485900"/>
            <a:ext cx="80899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pic>
        <p:nvPicPr>
          <p:cNvPr id="1032" name="Picture 9" descr="National_Grid_logo_blue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0375" y="342900"/>
            <a:ext cx="1830388" cy="376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105548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Arial" charset="0"/>
          <a:ea typeface="ＭＳ Ｐゴシック" pitchFamily="48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Arial" charset="0"/>
          <a:ea typeface="ＭＳ Ｐゴシック" pitchFamily="48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Arial" charset="0"/>
          <a:ea typeface="ＭＳ Ｐゴシック" pitchFamily="48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Arial" charset="0"/>
          <a:ea typeface="ＭＳ Ｐゴシック" pitchFamily="48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Arial" charset="0"/>
          <a:ea typeface="ＭＳ Ｐゴシック" pitchFamily="48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Arial" charset="0"/>
          <a:ea typeface="ＭＳ Ｐゴシック" pitchFamily="48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Arial" charset="0"/>
          <a:ea typeface="ＭＳ Ｐゴシック" pitchFamily="48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Arial" charset="0"/>
          <a:ea typeface="ＭＳ Ｐゴシック" pitchFamily="48" charset="-128"/>
        </a:defRPr>
      </a:lvl9pPr>
    </p:titleStyle>
    <p:bodyStyle>
      <a:lvl1pPr marL="342900" indent="-342900" algn="l" rtl="0" eaLnBrk="0" fontAlgn="base" hangingPunct="0">
        <a:spcBef>
          <a:spcPct val="0"/>
        </a:spcBef>
        <a:spcAft>
          <a:spcPct val="50000"/>
        </a:spcAft>
        <a:buClr>
          <a:srgbClr val="0079C1"/>
        </a:buClr>
        <a:buFont typeface="Wingdings 2" pitchFamily="18" charset="2"/>
        <a:buChar char="¾"/>
        <a:defRPr sz="24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0"/>
        </a:spcBef>
        <a:spcAft>
          <a:spcPct val="50000"/>
        </a:spcAft>
        <a:buClr>
          <a:srgbClr val="0079C1"/>
        </a:buClr>
        <a:buFont typeface="Wingdings 2" pitchFamily="18" charset="2"/>
        <a:buChar char="¾"/>
        <a:defRPr sz="2200">
          <a:solidFill>
            <a:schemeClr val="tx2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0"/>
        </a:spcBef>
        <a:spcAft>
          <a:spcPct val="50000"/>
        </a:spcAft>
        <a:buClr>
          <a:srgbClr val="0079C1"/>
        </a:buClr>
        <a:buFont typeface="Wingdings 2" pitchFamily="18" charset="2"/>
        <a:buChar char="¾"/>
        <a:defRPr sz="2000">
          <a:solidFill>
            <a:schemeClr val="tx2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0"/>
        </a:spcBef>
        <a:spcAft>
          <a:spcPct val="50000"/>
        </a:spcAft>
        <a:buClr>
          <a:srgbClr val="0079C1"/>
        </a:buClr>
        <a:buFont typeface="Wingdings 2" pitchFamily="18" charset="2"/>
        <a:buChar char="¾"/>
        <a:defRPr sz="2000">
          <a:solidFill>
            <a:schemeClr val="tx2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0"/>
        </a:spcBef>
        <a:spcAft>
          <a:spcPct val="50000"/>
        </a:spcAft>
        <a:buClr>
          <a:srgbClr val="0079C1"/>
        </a:buClr>
        <a:buFont typeface="Wingdings 2" pitchFamily="18" charset="2"/>
        <a:buChar char="¾"/>
        <a:defRPr sz="1600">
          <a:solidFill>
            <a:schemeClr val="tx2"/>
          </a:solidFill>
          <a:latin typeface="+mn-lt"/>
          <a:ea typeface="+mn-ea"/>
        </a:defRPr>
      </a:lvl5pPr>
      <a:lvl6pPr marL="2514600" indent="-228600" algn="l" rtl="0" eaLnBrk="0" fontAlgn="base" hangingPunct="0">
        <a:spcBef>
          <a:spcPct val="0"/>
        </a:spcBef>
        <a:spcAft>
          <a:spcPct val="50000"/>
        </a:spcAft>
        <a:buClr>
          <a:srgbClr val="0079C1"/>
        </a:buClr>
        <a:buFont typeface="Wingdings 2" pitchFamily="18" charset="2"/>
        <a:buChar char="¾"/>
        <a:defRPr sz="1600">
          <a:solidFill>
            <a:schemeClr val="tx2"/>
          </a:solidFill>
          <a:latin typeface="+mn-lt"/>
          <a:ea typeface="+mn-ea"/>
        </a:defRPr>
      </a:lvl6pPr>
      <a:lvl7pPr marL="2971800" indent="-228600" algn="l" rtl="0" eaLnBrk="0" fontAlgn="base" hangingPunct="0">
        <a:spcBef>
          <a:spcPct val="0"/>
        </a:spcBef>
        <a:spcAft>
          <a:spcPct val="50000"/>
        </a:spcAft>
        <a:buClr>
          <a:srgbClr val="0079C1"/>
        </a:buClr>
        <a:buFont typeface="Wingdings 2" pitchFamily="18" charset="2"/>
        <a:buChar char="¾"/>
        <a:defRPr sz="1600">
          <a:solidFill>
            <a:schemeClr val="tx2"/>
          </a:solidFill>
          <a:latin typeface="+mn-lt"/>
          <a:ea typeface="+mn-ea"/>
        </a:defRPr>
      </a:lvl7pPr>
      <a:lvl8pPr marL="3429000" indent="-228600" algn="l" rtl="0" eaLnBrk="0" fontAlgn="base" hangingPunct="0">
        <a:spcBef>
          <a:spcPct val="0"/>
        </a:spcBef>
        <a:spcAft>
          <a:spcPct val="50000"/>
        </a:spcAft>
        <a:buClr>
          <a:srgbClr val="0079C1"/>
        </a:buClr>
        <a:buFont typeface="Wingdings 2" pitchFamily="18" charset="2"/>
        <a:buChar char="¾"/>
        <a:defRPr sz="1600">
          <a:solidFill>
            <a:schemeClr val="tx2"/>
          </a:solidFill>
          <a:latin typeface="+mn-lt"/>
          <a:ea typeface="+mn-ea"/>
        </a:defRPr>
      </a:lvl8pPr>
      <a:lvl9pPr marL="3886200" indent="-228600" algn="l" rtl="0" eaLnBrk="0" fontAlgn="base" hangingPunct="0">
        <a:spcBef>
          <a:spcPct val="0"/>
        </a:spcBef>
        <a:spcAft>
          <a:spcPct val="50000"/>
        </a:spcAft>
        <a:buClr>
          <a:srgbClr val="0079C1"/>
        </a:buClr>
        <a:buFont typeface="Wingdings 2" pitchFamily="18" charset="2"/>
        <a:buChar char="¾"/>
        <a:defRPr sz="1600">
          <a:solidFill>
            <a:schemeClr val="tx2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>
          <a:xfrm>
            <a:off x="593725" y="1399350"/>
            <a:ext cx="8043863" cy="400110"/>
          </a:xfrm>
        </p:spPr>
        <p:txBody>
          <a:bodyPr/>
          <a:lstStyle/>
          <a:p>
            <a:r>
              <a:rPr lang="en-GB" sz="2000" dirty="0" smtClean="0"/>
              <a:t>GC0079 Workgroup </a:t>
            </a:r>
            <a:r>
              <a:rPr lang="en-GB" sz="2000" dirty="0" smtClean="0"/>
              <a:t>Meeting: Teleconference  </a:t>
            </a:r>
            <a:endParaRPr lang="en-GB" sz="2000" dirty="0"/>
          </a:p>
        </p:txBody>
      </p:sp>
      <p:sp>
        <p:nvSpPr>
          <p:cNvPr id="4" name="Rectangle 3"/>
          <p:cNvSpPr/>
          <p:nvPr/>
        </p:nvSpPr>
        <p:spPr bwMode="auto">
          <a:xfrm>
            <a:off x="251520" y="2564904"/>
            <a:ext cx="4104456" cy="2520280"/>
          </a:xfrm>
          <a:prstGeom prst="rect">
            <a:avLst/>
          </a:prstGeom>
          <a:solidFill>
            <a:srgbClr val="0079C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b="1">
              <a:solidFill>
                <a:srgbClr val="0079C1"/>
              </a:solidFill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9976508"/>
              </p:ext>
            </p:extLst>
          </p:nvPr>
        </p:nvGraphicFramePr>
        <p:xfrm>
          <a:off x="611560" y="2593424"/>
          <a:ext cx="7920880" cy="3931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52328"/>
                <a:gridCol w="4968552"/>
              </a:tblGrid>
              <a:tr h="594066">
                <a:tc>
                  <a:txBody>
                    <a:bodyPr/>
                    <a:lstStyle/>
                    <a:p>
                      <a:r>
                        <a:rPr lang="en-GB" dirty="0" smtClean="0"/>
                        <a:t>Meeting name</a:t>
                      </a:r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Frequency Changes during Large System Disturbances Workgroup (GC0079)</a:t>
                      </a:r>
                    </a:p>
                    <a:p>
                      <a:endParaRPr lang="en-GB" dirty="0"/>
                    </a:p>
                  </a:txBody>
                  <a:tcPr/>
                </a:tc>
              </a:tr>
              <a:tr h="594066">
                <a:tc>
                  <a:txBody>
                    <a:bodyPr/>
                    <a:lstStyle/>
                    <a:p>
                      <a:r>
                        <a:rPr lang="en-GB" dirty="0" smtClean="0"/>
                        <a:t>Date of meeting</a:t>
                      </a:r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Monday </a:t>
                      </a:r>
                      <a:r>
                        <a:rPr lang="en-GB" b="1" dirty="0" smtClean="0"/>
                        <a:t>12</a:t>
                      </a:r>
                      <a:r>
                        <a:rPr lang="en-GB" b="1" baseline="30000" dirty="0" smtClean="0"/>
                        <a:t>th</a:t>
                      </a:r>
                      <a:r>
                        <a:rPr lang="en-GB" b="1" dirty="0" smtClean="0"/>
                        <a:t> December </a:t>
                      </a:r>
                      <a:r>
                        <a:rPr lang="en-GB" dirty="0" smtClean="0"/>
                        <a:t>2016</a:t>
                      </a:r>
                      <a:endParaRPr lang="en-GB" dirty="0"/>
                    </a:p>
                  </a:txBody>
                  <a:tcPr/>
                </a:tc>
              </a:tr>
              <a:tr h="594066">
                <a:tc>
                  <a:txBody>
                    <a:bodyPr/>
                    <a:lstStyle/>
                    <a:p>
                      <a:r>
                        <a:rPr lang="en-GB" dirty="0" smtClean="0"/>
                        <a:t>Time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1" dirty="0" smtClean="0"/>
                        <a:t>13.30-15.30</a:t>
                      </a:r>
                    </a:p>
                    <a:p>
                      <a:endParaRPr lang="en-GB" dirty="0"/>
                    </a:p>
                  </a:txBody>
                  <a:tcPr/>
                </a:tc>
              </a:tr>
              <a:tr h="594066">
                <a:tc>
                  <a:txBody>
                    <a:bodyPr/>
                    <a:lstStyle/>
                    <a:p>
                      <a:r>
                        <a:rPr lang="en-GB" dirty="0" smtClean="0"/>
                        <a:t>Location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Teleconference: </a:t>
                      </a:r>
                    </a:p>
                    <a:p>
                      <a:endParaRPr lang="en-GB" dirty="0" smtClean="0"/>
                    </a:p>
                    <a:p>
                      <a:r>
                        <a:rPr lang="en-GB" b="1" dirty="0" smtClean="0"/>
                        <a:t>Dial in: 0808 238 9819</a:t>
                      </a:r>
                    </a:p>
                    <a:p>
                      <a:r>
                        <a:rPr lang="en-GB" b="1" dirty="0" smtClean="0"/>
                        <a:t>Participant Code: 39623674#</a:t>
                      </a:r>
                    </a:p>
                    <a:p>
                      <a:endParaRPr lang="en-GB" dirty="0" smtClean="0"/>
                    </a:p>
                    <a:p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67547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461665"/>
          </a:xfrm>
        </p:spPr>
        <p:txBody>
          <a:bodyPr/>
          <a:lstStyle/>
          <a:p>
            <a:r>
              <a:rPr lang="en-GB" sz="2400" dirty="0" smtClean="0"/>
              <a:t>Agenda </a:t>
            </a:r>
            <a:endParaRPr lang="en-GB" sz="24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808943917"/>
              </p:ext>
            </p:extLst>
          </p:nvPr>
        </p:nvGraphicFramePr>
        <p:xfrm>
          <a:off x="611560" y="764704"/>
          <a:ext cx="8064895" cy="6034632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623755"/>
                <a:gridCol w="6361021"/>
                <a:gridCol w="1080119"/>
              </a:tblGrid>
              <a:tr h="265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</a:rPr>
                        <a:t>Item</a:t>
                      </a:r>
                      <a:endParaRPr lang="en-GB" sz="14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</a:rPr>
                        <a:t>Topic</a:t>
                      </a:r>
                      <a:endParaRPr lang="en-GB" sz="14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0">
                          <a:solidFill>
                            <a:schemeClr val="tx1"/>
                          </a:solidFill>
                          <a:effectLst/>
                        </a:rPr>
                        <a:t>Lead</a:t>
                      </a:r>
                      <a:endParaRPr lang="en-GB" sz="1400" b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</a:tr>
              <a:tr h="72765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GB" sz="1400" b="1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Introductions</a:t>
                      </a:r>
                      <a:endParaRPr lang="en-GB" sz="1400" dirty="0"/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</a:rPr>
                        <a:t>MK</a:t>
                      </a:r>
                      <a:endParaRPr lang="en-GB" sz="1400" b="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</a:tr>
              <a:tr h="72765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n-GB" sz="1400" b="1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Workgroup Input to disturbance assessment (2.1.1 b)</a:t>
                      </a:r>
                      <a:endParaRPr lang="en-GB" sz="1400" dirty="0"/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</a:rPr>
                        <a:t>MK/GS</a:t>
                      </a:r>
                      <a:endParaRPr lang="en-GB" sz="1400" b="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</a:tr>
              <a:tr h="72765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en-GB" sz="1400" b="1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Workplan (attached for agreement)</a:t>
                      </a:r>
                      <a:endParaRPr lang="en-GB" sz="1400" dirty="0"/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0" dirty="0" smtClean="0">
                          <a:solidFill>
                            <a:schemeClr val="tx1"/>
                          </a:solidFill>
                          <a:effectLst/>
                        </a:rPr>
                        <a:t>GS</a:t>
                      </a:r>
                      <a:endParaRPr lang="en-GB" sz="1400" b="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</a:tr>
              <a:tr h="72765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en-GB" sz="1400" b="1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Facilitating Implementation (attached for discussion)</a:t>
                      </a:r>
                      <a:endParaRPr lang="en-GB" sz="1400" dirty="0"/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</a:rPr>
                        <a:t>GS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400" b="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</a:tr>
              <a:tr h="72765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5</a:t>
                      </a:r>
                      <a:endParaRPr lang="en-GB" sz="1400" b="1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/>
                        <a:t>ToRs</a:t>
                      </a:r>
                      <a:r>
                        <a:rPr lang="en-US" sz="1400" dirty="0" smtClean="0"/>
                        <a:t> – feedback from DCRP on 08/12/16 (attached for info)</a:t>
                      </a:r>
                      <a:endParaRPr lang="en-GB" sz="1400" dirty="0"/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MK/GS</a:t>
                      </a:r>
                      <a:endParaRPr lang="en-GB" sz="1400" b="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</a:tr>
              <a:tr h="72765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en-GB" sz="14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400" b="1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Actions – (e-mail of 29/11/16 attached)</a:t>
                      </a:r>
                      <a:endParaRPr lang="en-GB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0" dirty="0" smtClean="0">
                          <a:solidFill>
                            <a:schemeClr val="tx1"/>
                          </a:solidFill>
                          <a:effectLst/>
                        </a:rPr>
                        <a:t>MK/EB</a:t>
                      </a: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</a:tr>
              <a:tr h="72765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7</a:t>
                      </a:r>
                      <a:endParaRPr lang="en-GB" sz="1400" b="1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 smtClean="0">
                          <a:solidFill>
                            <a:schemeClr val="tx1"/>
                          </a:solidFill>
                        </a:rPr>
                        <a:t>Next Meetings</a:t>
                      </a:r>
                      <a:endParaRPr lang="en-GB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0" dirty="0" smtClean="0">
                          <a:solidFill>
                            <a:schemeClr val="tx1"/>
                          </a:solidFill>
                          <a:effectLst/>
                        </a:rPr>
                        <a:t>MK/EB</a:t>
                      </a: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</a:tr>
              <a:tr h="72765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8</a:t>
                      </a:r>
                      <a:endParaRPr lang="en-GB" sz="1400" b="1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 smtClean="0">
                          <a:solidFill>
                            <a:schemeClr val="tx1"/>
                          </a:solidFill>
                        </a:rPr>
                        <a:t>AOB</a:t>
                      </a:r>
                      <a:endParaRPr lang="en-GB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0" dirty="0" smtClean="0">
                          <a:solidFill>
                            <a:schemeClr val="tx1"/>
                          </a:solidFill>
                          <a:effectLst/>
                        </a:rPr>
                        <a:t>All</a:t>
                      </a: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52494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NG Photo">
  <a:themeElements>
    <a:clrScheme name="2_NG Phot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AED9"/>
      </a:accent1>
      <a:accent2>
        <a:srgbClr val="52DA3F"/>
      </a:accent2>
      <a:accent3>
        <a:srgbClr val="FFFFFF"/>
      </a:accent3>
      <a:accent4>
        <a:srgbClr val="000000"/>
      </a:accent4>
      <a:accent5>
        <a:srgbClr val="AAD3E9"/>
      </a:accent5>
      <a:accent6>
        <a:srgbClr val="49C538"/>
      </a:accent6>
      <a:hlink>
        <a:srgbClr val="FF7800"/>
      </a:hlink>
      <a:folHlink>
        <a:srgbClr val="00B090"/>
      </a:folHlink>
    </a:clrScheme>
    <a:fontScheme name="2_NG Photo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1" i="0" u="none" strike="noStrike" cap="none" normalizeH="0" baseline="0" smtClean="0">
            <a:ln>
              <a:noFill/>
            </a:ln>
            <a:solidFill>
              <a:srgbClr val="0079C1"/>
            </a:solidFill>
            <a:effectLst/>
            <a:latin typeface="Arial" charset="0"/>
            <a:ea typeface="ＭＳ Ｐゴシック" pitchFamily="48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1" i="0" u="none" strike="noStrike" cap="none" normalizeH="0" baseline="0" smtClean="0">
            <a:ln>
              <a:noFill/>
            </a:ln>
            <a:solidFill>
              <a:srgbClr val="0079C1"/>
            </a:solidFill>
            <a:effectLst/>
            <a:latin typeface="Arial" charset="0"/>
            <a:ea typeface="ＭＳ Ｐゴシック" pitchFamily="48" charset="-128"/>
          </a:defRPr>
        </a:defPPr>
      </a:lstStyle>
    </a:lnDef>
  </a:objectDefaults>
  <a:extraClrSchemeLst>
    <a:extraClrScheme>
      <a:clrScheme name="2_NG Phot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AED9"/>
        </a:accent1>
        <a:accent2>
          <a:srgbClr val="52DA3F"/>
        </a:accent2>
        <a:accent3>
          <a:srgbClr val="FFFFFF"/>
        </a:accent3>
        <a:accent4>
          <a:srgbClr val="000000"/>
        </a:accent4>
        <a:accent5>
          <a:srgbClr val="AAD3E9"/>
        </a:accent5>
        <a:accent6>
          <a:srgbClr val="49C538"/>
        </a:accent6>
        <a:hlink>
          <a:srgbClr val="FF7800"/>
        </a:hlink>
        <a:folHlink>
          <a:srgbClr val="00B09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104</Words>
  <Application>Microsoft Office PowerPoint</Application>
  <PresentationFormat>On-screen Show (4:3)</PresentationFormat>
  <Paragraphs>44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2_NG Photo</vt:lpstr>
      <vt:lpstr>GC0079 Workgroup Meeting: Teleconference  </vt:lpstr>
      <vt:lpstr>Agenda </vt:lpstr>
    </vt:vector>
  </TitlesOfParts>
  <Company>National Grid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GC0079 Workgroup Meeting</dc:title>
  <dc:creator>National Grid</dc:creator>
  <cp:lastModifiedBy>National Grid</cp:lastModifiedBy>
  <cp:revision>11</cp:revision>
  <dcterms:created xsi:type="dcterms:W3CDTF">2016-09-05T15:00:45Z</dcterms:created>
  <dcterms:modified xsi:type="dcterms:W3CDTF">2016-12-08T13:26:41Z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746920876</vt:i4>
  </property>
  <property fmtid="{D5CDD505-2E9C-101B-9397-08002B2CF9AE}" pid="3" name="_NewReviewCycle">
    <vt:lpwstr/>
  </property>
  <property fmtid="{D5CDD505-2E9C-101B-9397-08002B2CF9AE}" pid="4" name="_EmailSubject">
    <vt:lpwstr>GC0079 agenda draft</vt:lpwstr>
  </property>
  <property fmtid="{D5CDD505-2E9C-101B-9397-08002B2CF9AE}" pid="5" name="_AuthorEmail">
    <vt:lpwstr>Ellen.Bishop@nationalgrid.com</vt:lpwstr>
  </property>
  <property fmtid="{D5CDD505-2E9C-101B-9397-08002B2CF9AE}" pid="6" name="_AuthorEmailDisplayName">
    <vt:lpwstr>Bishop, Ellen</vt:lpwstr>
  </property>
</Properties>
</file>